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324" r:id="rId2"/>
    <p:sldId id="481" r:id="rId3"/>
    <p:sldId id="48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6" autoAdjust="0"/>
    <p:restoredTop sz="94660"/>
  </p:normalViewPr>
  <p:slideViewPr>
    <p:cSldViewPr snapToGrid="0">
      <p:cViewPr>
        <p:scale>
          <a:sx n="88" d="100"/>
          <a:sy n="88" d="100"/>
        </p:scale>
        <p:origin x="21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2-10T23:46:22.475"/>
    </inkml:context>
    <inkml:brush xml:id="br0">
      <inkml:brushProperty name="width" value="0.05" units="cm"/>
      <inkml:brushProperty name="height" value="0.05" units="cm"/>
      <inkml:brushProperty name="ignorePressure" value="1"/>
    </inkml:brush>
  </inkml:definitions>
  <inkml:trace contextRef="#ctx0" brushRef="#br0">0 1,'0'0,"0"0,0 0,0 0,0 0,0 0,0 0,0 0,0 0,0 0,0 0,0 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2-10T23:46:48.148"/>
    </inkml:context>
    <inkml:brush xml:id="br0">
      <inkml:brushProperty name="width" value="0.05" units="cm"/>
      <inkml:brushProperty name="height" value="0.05" units="cm"/>
      <inkml:brushProperty name="ignorePressure" value="1"/>
    </inkml:brush>
  </inkml:definitions>
  <inkml:trace contextRef="#ctx0" brushRef="#br0">1755 445,'-3'7,"-298"506,-63 174,359-678,-44 58,56-82,41-29,2 3,2 1,20-9,-65 44,135-76,-134 77,1 1,-1 0,1 1,0 0,0 0,0 1,1 0,-1 1,0 0,0 1,0-1,0 2,0-1,0 1,0 1,6 2,6 5,-1 2,0 1,-1 0,0 1,-1 1,0 1,-1 0,9 14,70 60,-68-69,0-2,2 0,0-2,1-1,1-2,0-1,1-2,33 8,-37-16,1 0,-1-2,1-2,-1 0,1-2,-1-2,0 0,0-2,-1-1,1-1,-2-1,0-2,0-1,-1-1,-1-1,0-1,12-11,14-16,-1-3,-2-1,-3-3,-1-1,9-19,-43 57,2 1,0-1,-1-1,0 0,-1 0,0-1,-2 0,1 0,-2-1,0 0,-1-1,-1 0,0 1,-1-2,-1 1,-1 0,0-1,-2 1,0-4,-8-11,-2 1,-1 0,-2 1,-1 0,-1 1,-1 1,-2 0,-1 2,-1 0,-22-22,6 8,-1 1,-3 3,0 1,-3 2,0 1,-3 3,0 2,-1 1,-2 3,-33-11,-181-67,-4 11,-77-7,215 69,-1 5,0 6,-118 0,203 18,0 1,0 3,1 1,-1 2,1 3,1 1,0 2,0 2,2 1,0 3,1 1,2 2,0 2,1 1,2 2,0 2,2 0,-4 9,25-27,1 0,1 1,0 0,0 1,2 0,-1 1,2 0,0 0,1 1,0-1,2 1,-1 0,2 1,0-1,1 1,1-1,1 3,5 18</inkml:trace>
  <inkml:trace contextRef="#ctx0" brushRef="#br0" timeOffset="2401.188">3203 2157,'0'0,"0"0,0 0,0 0,0 0,0 0,0 0,0 0,0 0,0 0,0 0,0 0,0 0,0 0,0 0,0 0,0 0,0 0,5-5,105-100,-6-4,63-86,-149 166,-40 45,-2 1,5-4,0 1,2 0,0 1,0 1,-4 7,17-19,0 1,1 0,0 0,0 0,0 0,1 0,0 1,0-1,0 1,0-1,1 1,0 0,0-1,1 1,-1 0,1 0,1 0,-1 0,1-1,0 1,0 0,1-1,0 4,1-4,0 1,0-1,0 1,0-1,1 0,0 0,0-1,0 1,0-1,1 0,0 0,0 0,0-1,0 0,0 0,1 0,0-1,-1 1,1-1,1 0,9 2,-1 0,1-1,0-1,0 0,0-1,0-1,5 0,0-3,0 0,0-1,-1-1,1-1,-1 0,0-2,0 0,-1-2,0 0,-1-1,7-5,14-13,-1-1,-2-2,-1-2,14-19,-26 29,-2-1,-1 0,-1-2,-1 0,-1-2,12-28,-22 24,-27 51,4 23,2 1,1 1,3 0,1 0,3 1,1 0,2 0,2 1,3 15,-3-58,1-1,0 0,0 1,0-1,0 1,0-1,0 0,0 1,0-1,1 1,-1-1,0 0,1 1,-1-1,1 0,-1 1,1-1,0 0,0 0,0 0,-1 1,1-1,0 0,0 0,1-1,-1 1,0 0,0 0,0 0,0-1,1 1,-1 0,0-1,1 1,-1-1,2 0,14 0,0-1,-1-1,1-1,0 0,-1-2,0 1,0-2,0 0,-1-1,13-8,-6 3,0 0,0-2,-2 0,0-2,0 0,-2-1,0-1,-1-1,13-17,-31 29,-8 19,5 98,4-107,1 0,0-1,0 1,0-1,0 1,1-1,-1 1,1-1,-1 0,1 1,0-1,0 0,0 0,0 0,0-1,1 1,-1 0,0-1,1 0,-1 1,1-1,0 0,-1 0,2 0,69 16,-6-10,0-4,0-2,27-6,10 2,145 1,-248 2,-1 1,1-1,-1 1,0 0,1-1,-1 1,0 0,0-1,0 1,1 0,-1-1,0 1,0 0,0 0,0-1,0 1,0 0,0-1,0 1,-1 0,1 0,0-1,0 1,0 0,-1-1,1 1,0-1,-1 1,1 0,-1-1,1 1,-1-1,1 1,-1-1,1 1,-1-1,1 1,-1-1,0 0,1 1,-1-1,0 0,1 0,-1 1,-10-20,9 2,0-1,1 1,1-1,1 1,1-1,0 1,1-1,1 1,0 0,1 1,1-1,1 1,0 0,1 0,5-6,-3 3,-1 1,2 0,1 1,0 0,1 0,13-12,-25 28,0 1,0-1,0 1,0 0,0-1,-1 1,1 0,0 0,0 0,0-1,0 1,0 0,0 0,0 0,0 1,0-1,0 0,0 0,0 0,0 1,-1-1,1 0,0 1,0-1,0 1,0-1,-1 1,1 0,0-1,0 1,-1 0,1-1,-1 1,1 0,-1 0,1-1,-1 1,1 0,-1 0,1 0,-1 0,0 0,0 0,1 0,-1 0,0-1,0 1,0 0,0 0,0 0,0 0,-1 0,1 0,0 0,5 30,-1 1,-2 0,-1-1,-1 1,-2 0,-1 0,-2-1,-1 0,-1 2,-9 33,-3-2,-2 0,-4-1,-1-1,-4-2,-2-1,-27 35,56-82,20-24,-16 11,188-151,121-130,-256 230,-3-2,-3-3,-1-1,-4-3,-2-1,-2-2,-4-1,-3-2,6-20,-7-5,-3 0,-4-1,-5-2,-2-9,-13 37,-4 67,0 0,1 0,-1 0,0 0,0 1,0-1,0 0,1 0,-1 0,0 0,0 0,0 0,1 0,-1 0,0 0,0-1,0 1,1 0,-1 0,0 0,0 0,0 0,0 0,0 0,1 0,-1 0,0-1,0 1,0 0,0 0,0 0,1 0,-1 0,0-1,0 1,0 0,0 0,0 0,0 0,0-1,0 1,0 0,7 21,2 89,-12 36,-8 77,-20 198,-18-2,-39 105,63-405,-5-1,-38 94,62-197,5-8,-1-1,0 1,-1-1,1 0,-1 0,0 0,-1-1,1 1,-1-1,0 1,-1-1,1-1,-1 1,-4 3,7-8,0 0,0 0,-1 0,1-1,0 1,0 0,0-1,0 0,0 1,0-1,0 0,0 0,0 0,0 0,0 0,1-1,-1 1,0-1,1 1,-1-1,1 1,0-1,-1 0,1 0,0 1,0-1,0 0,0 0,0 0,1 0,-1-1,1 1,-1 0,1-2,-21-61,6-6</inkml:trace>
  <inkml:trace contextRef="#ctx0" brushRef="#br0" timeOffset="2734.149">6275 770,'0'0,"0"0,0 0,0 1,-36 49,-25 37,-16 22,-5 12,1 4,5-5,11-13,11-17,17-25,14-25</inkml:trace>
  <inkml:trace contextRef="#ctx0" brushRef="#br0" timeOffset="3400.99">7688 1346,'-31'28,"-112"86,-27 19,63-50,-810 608,873-662,44-29,-1 0,0 1,1-1,-1 0,0 1,1-1,-1 0,0 0,0 0,1 0,-1 0,0 0,0 0,1 0,-1 0,0 0,1 0,-1 0,0 0,0-1,1 1,-1 0,0 0,1-1,-1 1,0-1,1 1,-1-1,1 1,-1-1,1 1,-1-1,1 1,-1-1,1 1,0-1,-1 0,1 1,0-1,-1 0,1 1,0-1,0 0,0 0,-1 1,1-1,0 0,0 1,0-1,0 0,0 0,1 1,-1-1,0 0,0 0,0 1,1-1,-1 0,0 1,1-1,-1 0,0 1,1-1,-1 1,1-1,-1 1,1-1,0 0,9-43,3 1,1 0,2 1,2 0,2 2,19-28,-16 26,2 2,2 0,2 2,32-33,-47 56,1 1,1 0,-1 2,2 0,0 0,0 2,1 0,1 1,-1 1,1 1,1 0,18-3,-12 6,-1 2,1 0,0 2,0 0,0 2,0 1,-1 1,0 2,1 0,15 7,37 16,-1 4,45 27,347 203,-462-258,1 0,-1 0,1-1,0 0,1-1,-1 0,0 0,1 0,0-1,-1-1,1 1,0-1,0-1,0 0,0 0,0-1,-1 0,1 0,0-1,0 0,-1-1,1 0,14-11,-1-2,-1-1,0 0,-1-1,-1-2,-1 0,0-1,-2 0,0-2,-2 0,-1 0,9-22,47-89,-5-3,28-101,-70 177,-4-1,-2 0,-3-1,3-42,-13 77,-2 0,-1-1,-1 1,-1-1,-1 1,-2 0,-1 0,-1 1,-1 0,-2 0,-10-21,-2 13,-1 1,-2 1,-1 2,-2 0,-1 2,-1 0,-1 3,-2 0,0 2,-2 2,0 1,-2 2,0 1,-20-6,-53-20,-1 5,-2 5,-1 5,-1 5,-1 4,-88-1,72 12,0 6,0 6,0 5,-18 8,67-3,1 4,0 3,1 3,2 4,1 4,1 3,-6 7,-1 8,3 4,1 3,4 4,1 3,-50 57,10 4,5 6,-82 127,105-130,5 4,6 3,6 3,7 4,-41 129,54-72,33-39,22-40</inkml:trace>
  <inkml:trace contextRef="#ctx0" brushRef="#br0" timeOffset="3862.81">9086 1876,'0'0,"-3"19,-28 101,-4 0,-37 77,71-194,-45 120,-5-2,-55 93,97-198,0 0,-1-1,0 0,-2 0,1-2,-2 1,0-1,0-1,-1 0,-5 2,14-11,1-1,-1 1,0-1,0 0,0 0,0-1,0 0,0 0,0 0,0 0,0-1,-1 0,1 0,0 0,0-1,0 0,-1 0,1 0,0 0,0-1,1 0,-1 0,-4-2,-39-29</inkml:trace>
  <inkml:trace contextRef="#ctx0" brushRef="#br0" timeOffset="4151.176">8434 1377,'118'80,"-88"-64</inkml:trace>
  <inkml:trace contextRef="#ctx0" brushRef="#br0" timeOffset="4579.191">9305 1495,'6'7,"128"119,4-5,28 10,-82-69,-23-20,-3 2,-2 3,45 49,-71-55,-38-46,5-3,1-1</inkml:trace>
  <inkml:trace contextRef="#ctx0" brushRef="#br0" timeOffset="4977.037">10167 1122,'-7'17,"-56"101,3-6,-337 626,364-673,26-32,7-32,1-1,-1 1,1-1,0 1,-1-1,1 1,0-1,0 1,-1-1,1 0,0 1,0-1,0 0,-1 0,1 1,0-1,0 0,0 0,0 0,0 0,-1 0,1 0,0 0,0-1,0 1,0 0,-1 0,1-1,0 1,0 0,-1-1,1 1,0-1,0 1,-1-1,1 1,0-1,24-13,0 0,0-2,-2-1,0-1,3-4,-23 20,139-121,-5-6,-6-6,6-19,-113 122,-163 176,-21 27,159-170,0 0,0-1,-1 1,1 0,0 0,0 0,0 0,0 0,0 0,0 0,0 0,0 0,1 0,-1 0,0 1,1-1,-1 0,1 1,-1-1,1 0,-1 1,1-1,0 1,0-1,0 0,0 1,0-1,0 1,0-1,0 1,1-1,-1 0,1 1,-1-1,1 0,-1 1,1-1,0 0,-1 0,1 0,0 1,0-1,0 0,0 0,0 0,0 0,0-1,0 1,1 0,-1 0,0-1,0 1,1 0,-1-1,0 0,1 1,-1-1,1 0,-1 1,0-1,1 0,-1 0,1 0,-1 0,0-1,1 1,-1 0,1-1,-1 1,2-1,88-6,54-24,49-29,41-32,584-293,-156 68,-392 200,-49 26</inkml:trace>
  <inkml:trace contextRef="#ctx0" brushRef="#br0" timeOffset="9868.528">873 3259,'0'0,"0"0</inkml:trace>
  <inkml:trace contextRef="#ctx0" brushRef="#br0" timeOffset="10298.806">670 3136,'0'0,"0"0,0 0,0 0,0 0,0-8,0-166,-14 213,-40 144,-23 147,29-121,39-170</inkml:trace>
  <inkml:trace contextRef="#ctx0" brushRef="#br0" timeOffset="11377.659">1193 3141,'16'-16,"49"-48,2 3,4 2,2 4,2 3,80-41,-40 44,-110 47,0 1,0 0,0 0,0 0,1 0,-1 1,0 0,0 0,1 0,-1 1,0 0,0 0,1 0,-1 0,0 1,0 0,-1 0,1 1,0-1,-1 1,1 0,-1 0,0 2,0-1,0 1,0 0,-1-1,0 2,0-1,0 0,-1 1,0-1,0 1,0 0,0-1,-1 1,0 0,-1 0,1 0,-1 0,0 0,0 0,-1 0,0 0,-1 5,-2 5,0 1,-1-1,-1 0,-1 0,0 0,-1-1,-5 7,-24 30,-3-1,-2-2,-2-2,-46 37,69-64,-475 433,419-385,99-96,50 22,58-20,65-5,-113 35,-32-4,-41 0</inkml:trace>
  <inkml:trace contextRef="#ctx0" brushRef="#br0" timeOffset="12123.483">2232 3555,'48'-23,"136"-36,-107 54,-62 7</inkml:trace>
  <inkml:trace contextRef="#ctx0" brushRef="#br0" timeOffset="16020.655">3084 3188,'0'0,"0"0,0 0,0 0,0 0,0 0,0 0,0 0,0 0,0 0</inkml:trace>
  <inkml:trace contextRef="#ctx0" brushRef="#br0" timeOffset="16495.694">3013 3189,'0'13,"-3"61,-3 0,-15 65,-5 105,20-210,2 1,1 0,2 0,2 21,-1-48</inkml:trace>
  <inkml:trace contextRef="#ctx0" brushRef="#br0" timeOffset="17273.794">3500 3361,'-13'85,"-16"112,26-189,3-8,0 0,-1 0,1 0,0 1,0-1,-1 0,1 0,0 0,0 1,-1-1,1 0,0 0,0 1,0-1,0 0,-1 1,1-1,0 0,0 0,0 1,0-1,0 0,0 1,0-1,0 0,0 1,0-1,0 0,0 1,0-1,0 0,0 1,0-1,0 0,0 0,0 1,1-1,-1 0,0 1,0-1,0 0,0 0,1 1,-1-1,0 0,0 0,1 0,-1 1,0-1,0 0,1 0,-1 0,0 0,0 1,1-1,-1 0,0 0,1 0,16-4,0-1,-1-1,1 0,-1-1,0-1,-1 0,0-1,0-1,-1 0,4-5,11-7,-2-1,0-2,-2 0,-1-2,-1 0,-1-2,-1 0,1-6,-3-19,-52 43,16 10,0 0,0 1,0 0,0 2,1 0,-1 1,0 0,1 1,0 1,0 1,0 0,1 1,0 1,0 0,-11 10,11-7,5-1</inkml:trace>
  <inkml:trace contextRef="#ctx0" brushRef="#br0" timeOffset="18021.059">4278 3665,'0'0,"0"0,0 0,0 0,12-3,45-9,478-127,-457 113</inkml:trace>
  <inkml:trace contextRef="#ctx0" brushRef="#br0" timeOffset="19475.13">5389 3407,'193'-187,"-162"162,1 2,1 1,1 2,1 1,0 2,1 2,1 1,16-3,-46 14,0 1,1 0,-1 0,0 1,1 0,-1 0,1 1,0 0,-1 0,1 1,-1 0,1 0,-1 0,0 1,0 1,1-1,-1 1,-1 0,1 1,0-1,-1 1,0 1,0-1,0 1,0 0,-1 1,0-1,0 1,0 0,0 2,1 2,-1 1,0 0,-1 0,0 1,-1-1,0 1,-1 0,0 0,-1 0,0 0,-1 0,0 0,-1 0,-1 0,1 0,-2 0,0 0,0-1,-4 8,-7 14,0 0,-3-2,0 0,-2-1,-1 0,-4 0,-31 42,-4-4,-2-2,-3-3,-3-2,-3-4,-47 29,56-53,60-34,0 1,0-1,0 0,0 0,1 0,-1 0,0 0,0 0,0 0,1 0,-1 0,1 0,-1 0,1 0,-1 0,1-1,0 1,-1 0,1 0,0 0,0-1,0 1,0 0,0 0,0-1,0 1,1 0,-1 0,0-1,1 1,-1 0,1 0,-1 0,1 0,-1 0,1 0,0 0,-1 0,1 0,0 0,1 0,8-16,1 1,1 0,1 2,0-1,1 1,1 1,0 1,0 0,1 0,1 2,0 0,0 1,1 1,0 1,5-2,4 1,1 2,-1 0,1 2,0 1,1 1,-1 1,0 2,1 0,-1 3,0 0,0 1,-1 2,0 1,0 1,-1 1,4 3,-27-11,-1 0,1-1,-1 0,1 1,-1-1,1 0,0 0,-1 0,1-1,0 1,0-1,0 1,0-1,0 0,0 0,-1 0,1-1,0 1,0-1,0 1,0-1,-1 0,1 0,0 0,-1-1,1 1,-1-1,1 1,-1-1,0 0,0 0,1 0,13-23</inkml:trace>
  <inkml:trace contextRef="#ctx0" brushRef="#br0" timeOffset="20350.437">6591 3222,'26'-13,"720"-358,-694 341,-52 28</inkml:trace>
  <inkml:trace contextRef="#ctx0" brushRef="#br0" timeOffset="20812.388">6812 3166,'0'279,"24"-303,-9 10,12-14,1 2,2 1,0 2,2 0,16-7,-38 25,0 1,0 0,0 1,1 0,-1 1,1 0,0 1,-1 0,1 0,0 1,-1 1,1 0,0 0,-1 1,1 0,-1 1,0 0,1 1,-2 0,1 1,0 0,6 4,-1 1,0 1,0 0,-1 1,0 0,-1 1,-1 1,0 0,-1 0,0 2,-1-1,-1 1,7 16,-7-7,0 0,-2 0,-1 1,-1 0,-1 0,-1 0,-1 0,-1 1,-3 22,0-37,0 1,-1-1,0 0,-1 0,0 0,-1 0,0-1,-1 0,0 0,-1 0,0-1,-1 0,0 0,-2 1,-16 15,0-1,-1-2,-2 0,-12 6,-74 44,-4-5,-49 18,37-24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89B771-F680-4431-9CDA-C97313B00B43}" type="datetimeFigureOut">
              <a:rPr lang="en-US" smtClean="0"/>
              <a:t>12/10/2025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368E5-9D1B-48EF-AA0F-FBE6646A95D1}" type="slidenum">
              <a:rPr lang="en-US" smtClean="0"/>
              <a:t>‹#›</a:t>
            </a:fld>
            <a:endParaRPr lang="en-US"/>
          </a:p>
        </p:txBody>
      </p:sp>
    </p:spTree>
    <p:extLst>
      <p:ext uri="{BB962C8B-B14F-4D97-AF65-F5344CB8AC3E}">
        <p14:creationId xmlns:p14="http://schemas.microsoft.com/office/powerpoint/2010/main" val="1318189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dirty="0"/>
          </a:p>
        </p:txBody>
      </p:sp>
      <p:sp>
        <p:nvSpPr>
          <p:cNvPr id="4" name="Slide Number Placeholder 3"/>
          <p:cNvSpPr>
            <a:spLocks noGrp="1"/>
          </p:cNvSpPr>
          <p:nvPr>
            <p:ph type="sldNum" sz="quarter" idx="10"/>
          </p:nvPr>
        </p:nvSpPr>
        <p:spPr/>
        <p:txBody>
          <a:bodyPr/>
          <a:lstStyle/>
          <a:p>
            <a:fld id="{9F8F6FE6-7716-41B1-AC73-6D5369E05B96}" type="slidenum">
              <a:rPr lang="en-US" smtClean="0"/>
              <a:t>1</a:t>
            </a:fld>
            <a:endParaRPr lang="en-US" dirty="0"/>
          </a:p>
        </p:txBody>
      </p:sp>
    </p:spTree>
    <p:extLst>
      <p:ext uri="{BB962C8B-B14F-4D97-AF65-F5344CB8AC3E}">
        <p14:creationId xmlns:p14="http://schemas.microsoft.com/office/powerpoint/2010/main" val="3267781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14B3B-8346-4A90-B88F-B6FFE2718B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7268DC-BF35-43E6-B947-9F37C11FBF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25A6A1-6B66-463A-AAED-A8DE6B1763C4}"/>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48DEF79B-5DCD-42B5-AF02-EDF0771107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58534-D232-4AB8-B14D-B99E4096701F}"/>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230855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091DB-E949-4450-8093-2D1E216B07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F88A92-F9CB-4301-8EDE-40DFD46E07F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F5E44C-5A11-473F-9112-E0E27565B094}"/>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C296F371-4B64-4D30-B697-A57C08F7A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87816-F568-4501-9964-C276DF466BC3}"/>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2041677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49431A-6E7C-4CDC-B5BF-123BD78B35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9AC65E-BE39-4771-8307-7B442B64F02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2E6EA4-514F-4060-AAE0-2908CCE7D409}"/>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7B805151-C41D-4423-8619-3E908C2F5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3164DA-4636-4516-85C4-DFAAA1AAE98D}"/>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3170600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A8B2A-78B4-451F-AF8A-F38DC15B19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1BE613-5239-4D6C-8DE9-695C683F0A8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C9CD30-E0DF-483B-B88C-612C2FAC93FC}"/>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4E0BD9DC-FDA0-4B4B-ABF4-612787B23C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66765D-2248-4BAA-92B9-1A30FA02EEFF}"/>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336608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5FFED-AC2E-4E7A-9E01-CD3FEF24A0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A63934-4137-43AA-BA38-9BCB78F484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191268-BE2D-422E-B286-6D433F49951D}"/>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DB4D8AED-7B94-4D32-82AA-0167D1EF1A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1C97D-0E88-4524-9B20-AC3A666DBEE3}"/>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306646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6EFCD-21CE-4FDF-BFAA-B011D24979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D9183-3500-4539-AA65-4A8799A23F0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84EAFA-8170-4C4D-A50C-F2336293F69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87BF21-B818-4CCA-BE00-9384C8FEA046}"/>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6" name="Footer Placeholder 5">
            <a:extLst>
              <a:ext uri="{FF2B5EF4-FFF2-40B4-BE49-F238E27FC236}">
                <a16:creationId xmlns:a16="http://schemas.microsoft.com/office/drawing/2014/main" id="{92BA2997-69B1-4479-BBAA-664EE2D2EA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C0085-5452-4FAE-A320-1F565235474D}"/>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1866879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A650C-0CE3-4EF3-956A-86CB5A2570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FF9232-30E7-4BEC-87FA-7C35D24C7B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C78554-C318-4DB2-A314-CCA5BE50E42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93ABE4-E1F4-4FB9-8084-45DAEFE408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0E8411-2064-42CD-8B09-0A90BB8DB02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898FE3-23E3-4CBF-AB0E-D63F6A1A697F}"/>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8" name="Footer Placeholder 7">
            <a:extLst>
              <a:ext uri="{FF2B5EF4-FFF2-40B4-BE49-F238E27FC236}">
                <a16:creationId xmlns:a16="http://schemas.microsoft.com/office/drawing/2014/main" id="{D51073CC-9893-4AD9-B56A-80FAFE1D8F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0224B57-8BF8-4371-A0D7-91C3CFC5246E}"/>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1150136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62B6A-4DB4-49EC-AE29-6A5D8072FD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E548A7-C59B-4983-866E-CEE307421E96}"/>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4" name="Footer Placeholder 3">
            <a:extLst>
              <a:ext uri="{FF2B5EF4-FFF2-40B4-BE49-F238E27FC236}">
                <a16:creationId xmlns:a16="http://schemas.microsoft.com/office/drawing/2014/main" id="{E28633CA-4945-4494-A2A7-1B1E7747A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923FA9-0272-41B9-AD5D-2D2564AECCF8}"/>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1529131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2101F9-32DD-4C60-BE14-2866E9E0DD58}"/>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3" name="Footer Placeholder 2">
            <a:extLst>
              <a:ext uri="{FF2B5EF4-FFF2-40B4-BE49-F238E27FC236}">
                <a16:creationId xmlns:a16="http://schemas.microsoft.com/office/drawing/2014/main" id="{36C91D85-3CDF-42E6-8DF5-FC48F61831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B38AFC-BA9B-4D96-A366-333737215B38}"/>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361944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5E2FD-850E-421B-9FD8-1A5DA9AA74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763684-BB96-4842-8548-4D5A3754CA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6878A3-B964-41D3-A1FB-CB592C6A79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5EC9C5-0B55-44E6-AD41-A0001F65E9D1}"/>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6" name="Footer Placeholder 5">
            <a:extLst>
              <a:ext uri="{FF2B5EF4-FFF2-40B4-BE49-F238E27FC236}">
                <a16:creationId xmlns:a16="http://schemas.microsoft.com/office/drawing/2014/main" id="{A4DDB25A-2C23-498F-A07F-1C86C8A472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10B724-5065-4E13-8C18-98244407517C}"/>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299415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FFE7F-5409-4EFF-930A-7A4FE1E761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E09678-AD3A-4E89-94D2-23B4E3BFBC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571116-1291-4A26-B4A8-9FA6541B3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5C0619-DC60-48D6-BAB5-28A0F5E2237F}"/>
              </a:ext>
            </a:extLst>
          </p:cNvPr>
          <p:cNvSpPr>
            <a:spLocks noGrp="1"/>
          </p:cNvSpPr>
          <p:nvPr>
            <p:ph type="dt" sz="half" idx="10"/>
          </p:nvPr>
        </p:nvSpPr>
        <p:spPr/>
        <p:txBody>
          <a:bodyPr/>
          <a:lstStyle/>
          <a:p>
            <a:fld id="{B6A5823D-A8D8-4A13-8298-4250633DA9F2}" type="datetimeFigureOut">
              <a:rPr lang="en-US" smtClean="0"/>
              <a:t>12/10/2025</a:t>
            </a:fld>
            <a:endParaRPr lang="en-US"/>
          </a:p>
        </p:txBody>
      </p:sp>
      <p:sp>
        <p:nvSpPr>
          <p:cNvPr id="6" name="Footer Placeholder 5">
            <a:extLst>
              <a:ext uri="{FF2B5EF4-FFF2-40B4-BE49-F238E27FC236}">
                <a16:creationId xmlns:a16="http://schemas.microsoft.com/office/drawing/2014/main" id="{5F76E636-D9FC-40A6-9036-60F07329DE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2E4A24-4C4C-4739-80CA-86B159864E72}"/>
              </a:ext>
            </a:extLst>
          </p:cNvPr>
          <p:cNvSpPr>
            <a:spLocks noGrp="1"/>
          </p:cNvSpPr>
          <p:nvPr>
            <p:ph type="sldNum" sz="quarter" idx="12"/>
          </p:nvPr>
        </p:nvSpPr>
        <p:spPr/>
        <p:txBody>
          <a:bodyPr/>
          <a:lstStyle/>
          <a:p>
            <a:fld id="{500B9622-0807-46C2-9F0E-840CD76CDCD5}" type="slidenum">
              <a:rPr lang="en-US" smtClean="0"/>
              <a:t>‹#›</a:t>
            </a:fld>
            <a:endParaRPr lang="en-US"/>
          </a:p>
        </p:txBody>
      </p:sp>
    </p:spTree>
    <p:extLst>
      <p:ext uri="{BB962C8B-B14F-4D97-AF65-F5344CB8AC3E}">
        <p14:creationId xmlns:p14="http://schemas.microsoft.com/office/powerpoint/2010/main" val="446073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6E943D-9B2F-4052-AB6A-61DF5C964D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1F4809-60BC-4705-9B33-83050ED6D9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93F91-4FE3-4396-A8DA-C479D6870C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5823D-A8D8-4A13-8298-4250633DA9F2}" type="datetimeFigureOut">
              <a:rPr lang="en-US" smtClean="0"/>
              <a:t>12/10/2025</a:t>
            </a:fld>
            <a:endParaRPr lang="en-US"/>
          </a:p>
        </p:txBody>
      </p:sp>
      <p:sp>
        <p:nvSpPr>
          <p:cNvPr id="5" name="Footer Placeholder 4">
            <a:extLst>
              <a:ext uri="{FF2B5EF4-FFF2-40B4-BE49-F238E27FC236}">
                <a16:creationId xmlns:a16="http://schemas.microsoft.com/office/drawing/2014/main" id="{127AC654-3823-47A0-BA67-A3EEFF68C3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E29544-65AF-47B6-82EE-A5C82924B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B9622-0807-46C2-9F0E-840CD76CDCD5}" type="slidenum">
              <a:rPr lang="en-US" smtClean="0"/>
              <a:t>‹#›</a:t>
            </a:fld>
            <a:endParaRPr lang="en-US"/>
          </a:p>
        </p:txBody>
      </p:sp>
    </p:spTree>
    <p:extLst>
      <p:ext uri="{BB962C8B-B14F-4D97-AF65-F5344CB8AC3E}">
        <p14:creationId xmlns:p14="http://schemas.microsoft.com/office/powerpoint/2010/main" val="1875018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ustomXml" Target="../ink/ink1.xml"/><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512077"/>
            <a:ext cx="7848600" cy="669222"/>
          </a:xfrm>
        </p:spPr>
        <p:txBody>
          <a:bodyPr>
            <a:normAutofit fontScale="90000"/>
          </a:bodyPr>
          <a:lstStyle/>
          <a:p>
            <a:pPr algn="ctr" eaLnBrk="0" fontAlgn="base" hangingPunct="0">
              <a:spcAft>
                <a:spcPct val="0"/>
              </a:spcAft>
            </a:pPr>
            <a:r>
              <a:rPr lang="en-US" altLang="en-US" sz="4000" b="1" dirty="0">
                <a:solidFill>
                  <a:srgbClr val="323E4F"/>
                </a:solidFill>
                <a:latin typeface="+mn-lt"/>
                <a:ea typeface="Calibri" panose="020F0502020204030204" pitchFamily="34" charset="0"/>
              </a:rPr>
              <a:t>Community Health Needs Assessment</a:t>
            </a:r>
            <a:br>
              <a:rPr lang="en-US" altLang="en-US" b="1" i="1" dirty="0">
                <a:solidFill>
                  <a:srgbClr val="323E4F"/>
                </a:solidFill>
                <a:latin typeface="Calisto MT" panose="02040603050505030304" pitchFamily="18" charset="0"/>
                <a:ea typeface="Calibri" panose="020F0502020204030204" pitchFamily="34" charset="0"/>
              </a:rPr>
            </a:br>
            <a:endParaRPr lang="en-US" sz="1050" dirty="0"/>
          </a:p>
        </p:txBody>
      </p:sp>
      <p:sp>
        <p:nvSpPr>
          <p:cNvPr id="3" name="Subtitle 2"/>
          <p:cNvSpPr>
            <a:spLocks noGrp="1"/>
          </p:cNvSpPr>
          <p:nvPr>
            <p:ph type="subTitle" idx="1"/>
          </p:nvPr>
        </p:nvSpPr>
        <p:spPr>
          <a:xfrm>
            <a:off x="2286001" y="3252595"/>
            <a:ext cx="7619999" cy="2133600"/>
          </a:xfrm>
        </p:spPr>
        <p:txBody>
          <a:bodyPr>
            <a:normAutofit/>
          </a:bodyPr>
          <a:lstStyle/>
          <a:p>
            <a:endParaRPr lang="en-US" altLang="en-US" sz="500" dirty="0">
              <a:latin typeface="Calisto MT" panose="02040603050505030304" pitchFamily="18" charset="0"/>
              <a:ea typeface="Calibri" panose="020F0502020204030204" pitchFamily="34" charset="0"/>
            </a:endParaRPr>
          </a:p>
          <a:p>
            <a:r>
              <a:rPr lang="en-US" altLang="en-US" sz="500" dirty="0">
                <a:latin typeface="Calisto MT" panose="02040603050505030304" pitchFamily="18" charset="0"/>
                <a:ea typeface="Calibri" panose="020F0502020204030204" pitchFamily="34" charset="0"/>
              </a:rPr>
              <a:t> </a:t>
            </a:r>
          </a:p>
          <a:p>
            <a:r>
              <a:rPr lang="en-US" sz="4400" dirty="0"/>
              <a:t>Implementation Plan</a:t>
            </a:r>
          </a:p>
          <a:p>
            <a:r>
              <a:rPr lang="en-US" sz="2000" dirty="0"/>
              <a:t>2025 Update</a:t>
            </a:r>
          </a:p>
        </p:txBody>
      </p:sp>
      <p:pic>
        <p:nvPicPr>
          <p:cNvPr id="2049" name="Picture 30">
            <a:extLst>
              <a:ext uri="{FF2B5EF4-FFF2-40B4-BE49-F238E27FC236}">
                <a16:creationId xmlns:a16="http://schemas.microsoft.com/office/drawing/2014/main" id="{A831EC10-FBBF-41CC-ACFA-3536797F3F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334001"/>
            <a:ext cx="2743201" cy="49469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a:extLst>
              <a:ext uri="{FF2B5EF4-FFF2-40B4-BE49-F238E27FC236}">
                <a16:creationId xmlns:a16="http://schemas.microsoft.com/office/drawing/2014/main" id="{08208A6D-F930-41DA-82FC-36F7154B4AC6}"/>
              </a:ext>
            </a:extLst>
          </p:cNvPr>
          <p:cNvSpPr>
            <a:spLocks noChangeArrowheads="1"/>
          </p:cNvSpPr>
          <p:nvPr/>
        </p:nvSpPr>
        <p:spPr bwMode="auto">
          <a:xfrm>
            <a:off x="4795705" y="200299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dirty="0"/>
          </a:p>
        </p:txBody>
      </p:sp>
      <p:pic>
        <p:nvPicPr>
          <p:cNvPr id="4098" name="Picture 2" descr="SMP Health – St. Andrew’s">
            <a:extLst>
              <a:ext uri="{FF2B5EF4-FFF2-40B4-BE49-F238E27FC236}">
                <a16:creationId xmlns:a16="http://schemas.microsoft.com/office/drawing/2014/main" id="{8CEAF12A-72D1-C626-57F4-A067EFB9C3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2733" y="595505"/>
            <a:ext cx="1905000" cy="8763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extLst>
              <a:ext uri="{FF2B5EF4-FFF2-40B4-BE49-F238E27FC236}">
                <a16:creationId xmlns:a16="http://schemas.microsoft.com/office/drawing/2014/main" id="{FDF634A6-ADB9-9828-D555-E724328C3262}"/>
              </a:ext>
            </a:extLst>
          </p:cNvPr>
          <p:cNvSpPr>
            <a:spLocks noChangeArrowheads="1"/>
          </p:cNvSpPr>
          <p:nvPr/>
        </p:nvSpPr>
        <p:spPr bwMode="auto">
          <a:xfrm>
            <a:off x="1524001" y="4023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3" descr="About Us - St. Kateri">
            <a:extLst>
              <a:ext uri="{FF2B5EF4-FFF2-40B4-BE49-F238E27FC236}">
                <a16:creationId xmlns:a16="http://schemas.microsoft.com/office/drawing/2014/main" id="{1D90C645-6DB9-4D37-E073-3543C525301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416108" y="866157"/>
            <a:ext cx="3588385" cy="1645920"/>
          </a:xfrm>
          <a:prstGeom prst="rect">
            <a:avLst/>
          </a:prstGeom>
          <a:noFill/>
          <a:ln>
            <a:noFill/>
          </a:ln>
        </p:spPr>
      </p:pic>
      <p:sp>
        <p:nvSpPr>
          <p:cNvPr id="5" name="TextBox 4">
            <a:extLst>
              <a:ext uri="{FF2B5EF4-FFF2-40B4-BE49-F238E27FC236}">
                <a16:creationId xmlns:a16="http://schemas.microsoft.com/office/drawing/2014/main" id="{98FCFB98-76DA-48CD-B4F1-A4F20CE54D7C}"/>
              </a:ext>
            </a:extLst>
          </p:cNvPr>
          <p:cNvSpPr txBox="1"/>
          <p:nvPr/>
        </p:nvSpPr>
        <p:spPr>
          <a:xfrm>
            <a:off x="7315200" y="5644243"/>
            <a:ext cx="4495799" cy="923330"/>
          </a:xfrm>
          <a:prstGeom prst="rect">
            <a:avLst/>
          </a:prstGeom>
          <a:noFill/>
        </p:spPr>
        <p:txBody>
          <a:bodyPr wrap="square" rtlCol="0">
            <a:spAutoFit/>
          </a:bodyPr>
          <a:lstStyle/>
          <a:p>
            <a:r>
              <a:rPr lang="en-US" dirty="0"/>
              <a:t>Approved_____________________________</a:t>
            </a:r>
          </a:p>
          <a:p>
            <a:endParaRPr lang="en-US" dirty="0"/>
          </a:p>
          <a:p>
            <a:r>
              <a:rPr lang="en-US"/>
              <a:t>Date____________</a:t>
            </a:r>
            <a:endParaRPr lang="en-US" dirty="0"/>
          </a:p>
        </p:txBody>
      </p:sp>
      <mc:AlternateContent xmlns:mc="http://schemas.openxmlformats.org/markup-compatibility/2006">
        <mc:Choice xmlns:p14="http://schemas.microsoft.com/office/powerpoint/2010/main" Requires="p14">
          <p:contentPart p14:bwMode="auto" r:id="rId6">
            <p14:nvContentPartPr>
              <p14:cNvPr id="7" name="Ink 6">
                <a:extLst>
                  <a:ext uri="{FF2B5EF4-FFF2-40B4-BE49-F238E27FC236}">
                    <a16:creationId xmlns:a16="http://schemas.microsoft.com/office/drawing/2014/main" id="{8B3D6CA3-ECD0-481E-835A-93DAD06D06F7}"/>
                  </a:ext>
                </a:extLst>
              </p14:cNvPr>
              <p14:cNvContentPartPr/>
              <p14:nvPr/>
            </p14:nvContentPartPr>
            <p14:xfrm>
              <a:off x="9590640" y="4551069"/>
              <a:ext cx="360" cy="360"/>
            </p14:xfrm>
          </p:contentPart>
        </mc:Choice>
        <mc:Fallback>
          <p:pic>
            <p:nvPicPr>
              <p:cNvPr id="7" name="Ink 6">
                <a:extLst>
                  <a:ext uri="{FF2B5EF4-FFF2-40B4-BE49-F238E27FC236}">
                    <a16:creationId xmlns:a16="http://schemas.microsoft.com/office/drawing/2014/main" id="{8B3D6CA3-ECD0-481E-835A-93DAD06D06F7}"/>
                  </a:ext>
                </a:extLst>
              </p:cNvPr>
              <p:cNvPicPr/>
              <p:nvPr/>
            </p:nvPicPr>
            <p:blipFill>
              <a:blip r:embed="rId7"/>
              <a:stretch>
                <a:fillRect/>
              </a:stretch>
            </p:blipFill>
            <p:spPr>
              <a:xfrm>
                <a:off x="9581640" y="4542429"/>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31" name="Ink 30">
                <a:extLst>
                  <a:ext uri="{FF2B5EF4-FFF2-40B4-BE49-F238E27FC236}">
                    <a16:creationId xmlns:a16="http://schemas.microsoft.com/office/drawing/2014/main" id="{DAF8F174-B504-4102-AFF2-EA6A27F46A74}"/>
                  </a:ext>
                </a:extLst>
              </p14:cNvPr>
              <p14:cNvContentPartPr/>
              <p14:nvPr/>
            </p14:nvContentPartPr>
            <p14:xfrm>
              <a:off x="7750320" y="5210949"/>
              <a:ext cx="4578480" cy="1556280"/>
            </p14:xfrm>
          </p:contentPart>
        </mc:Choice>
        <mc:Fallback>
          <p:pic>
            <p:nvPicPr>
              <p:cNvPr id="31" name="Ink 30">
                <a:extLst>
                  <a:ext uri="{FF2B5EF4-FFF2-40B4-BE49-F238E27FC236}">
                    <a16:creationId xmlns:a16="http://schemas.microsoft.com/office/drawing/2014/main" id="{DAF8F174-B504-4102-AFF2-EA6A27F46A74}"/>
                  </a:ext>
                </a:extLst>
              </p:cNvPr>
              <p:cNvPicPr/>
              <p:nvPr/>
            </p:nvPicPr>
            <p:blipFill>
              <a:blip r:embed="rId9"/>
              <a:stretch>
                <a:fillRect/>
              </a:stretch>
            </p:blipFill>
            <p:spPr>
              <a:xfrm>
                <a:off x="7741680" y="5201949"/>
                <a:ext cx="4596120" cy="1573920"/>
              </a:xfrm>
              <a:prstGeom prst="rect">
                <a:avLst/>
              </a:prstGeom>
            </p:spPr>
          </p:pic>
        </mc:Fallback>
      </mc:AlternateContent>
    </p:spTree>
    <p:extLst>
      <p:ext uri="{BB962C8B-B14F-4D97-AF65-F5344CB8AC3E}">
        <p14:creationId xmlns:p14="http://schemas.microsoft.com/office/powerpoint/2010/main" val="2751276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EDF0A-9B4C-4384-BF22-4ED1DD522DA2}"/>
              </a:ext>
            </a:extLst>
          </p:cNvPr>
          <p:cNvSpPr>
            <a:spLocks noGrp="1"/>
          </p:cNvSpPr>
          <p:nvPr>
            <p:ph type="title"/>
          </p:nvPr>
        </p:nvSpPr>
        <p:spPr/>
        <p:txBody>
          <a:bodyPr>
            <a:noAutofit/>
          </a:bodyPr>
          <a:lstStyle/>
          <a:p>
            <a:r>
              <a:rPr lang="en-US" sz="2800" dirty="0">
                <a:latin typeface="+mn-lt"/>
              </a:rPr>
              <a:t>Summary: Top Two Focus Areas and Needs by Time Frame</a:t>
            </a:r>
          </a:p>
        </p:txBody>
      </p:sp>
      <p:sp>
        <p:nvSpPr>
          <p:cNvPr id="3" name="Content Placeholder 2">
            <a:extLst>
              <a:ext uri="{FF2B5EF4-FFF2-40B4-BE49-F238E27FC236}">
                <a16:creationId xmlns:a16="http://schemas.microsoft.com/office/drawing/2014/main" id="{13BC665F-0803-4A9B-8432-B654BA4EC7EB}"/>
              </a:ext>
            </a:extLst>
          </p:cNvPr>
          <p:cNvSpPr>
            <a:spLocks noGrp="1"/>
          </p:cNvSpPr>
          <p:nvPr>
            <p:ph idx="1"/>
          </p:nvPr>
        </p:nvSpPr>
        <p:spPr>
          <a:xfrm>
            <a:off x="1981200" y="1417638"/>
            <a:ext cx="8458200" cy="4800600"/>
          </a:xfrm>
        </p:spPr>
        <p:txBody>
          <a:bodyPr>
            <a:normAutofit lnSpcReduction="10000"/>
          </a:bodyPr>
          <a:lstStyle/>
          <a:p>
            <a:r>
              <a:rPr lang="en-US" sz="2000" b="1" dirty="0">
                <a:solidFill>
                  <a:prstClr val="black"/>
                </a:solidFill>
              </a:rPr>
              <a:t>“Within One Year” Impact Expectation – Focus areas include:</a:t>
            </a:r>
          </a:p>
          <a:p>
            <a:pPr lvl="1"/>
            <a:r>
              <a:rPr lang="en-US" sz="1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Increase case management services for people with complex chronic health conditions</a:t>
            </a:r>
            <a:r>
              <a:rPr lang="en-US" sz="1800" dirty="0"/>
              <a:t> </a:t>
            </a:r>
            <a:r>
              <a:rPr lang="en-US" sz="1800" dirty="0">
                <a:solidFill>
                  <a:srgbClr val="333333"/>
                </a:solidFill>
                <a:latin typeface="Calibri" panose="020F0502020204030204" pitchFamily="34" charset="0"/>
                <a:ea typeface="Times New Roman" panose="02020603050405020304" pitchFamily="18" charset="0"/>
              </a:rPr>
              <a:t> </a:t>
            </a:r>
            <a:r>
              <a:rPr lang="en-US" sz="1800" dirty="0"/>
              <a:t>(CHNA Rank: 7)</a:t>
            </a:r>
          </a:p>
          <a:p>
            <a:pPr lvl="2"/>
            <a:r>
              <a:rPr lang="en-US" sz="1400" dirty="0"/>
              <a:t>SMP Health – St. Kateri in conjunction with Signify Health, has greatly increased its Chronic Care Management Program.  There are currently ___ </a:t>
            </a:r>
            <a:r>
              <a:rPr lang="en-US" sz="1400" dirty="0" err="1"/>
              <a:t>paitients</a:t>
            </a:r>
            <a:r>
              <a:rPr lang="en-US" sz="1400" dirty="0"/>
              <a:t> in the CCM program. 11/23</a:t>
            </a:r>
          </a:p>
          <a:p>
            <a:pPr lvl="2"/>
            <a:r>
              <a:rPr lang="en-US" sz="1400" dirty="0"/>
              <a:t>The Chronic Care Management program continues to grow.  There are currently __36_____in the CCM program. 11/24</a:t>
            </a:r>
          </a:p>
          <a:p>
            <a:pPr lvl="1"/>
            <a:r>
              <a:rPr lang="en-US" sz="1800" dirty="0">
                <a:latin typeface="Calibri" panose="020F0502020204030204" pitchFamily="34" charset="0"/>
                <a:ea typeface="Times New Roman" panose="02020603050405020304" pitchFamily="18" charset="0"/>
                <a:cs typeface="Times New Roman" panose="02020603050405020304" pitchFamily="18" charset="0"/>
              </a:rPr>
              <a:t>Increase the number of primary care services (such as a family doctor or other provider of routine care) (CHNA Rank: 10)</a:t>
            </a:r>
          </a:p>
          <a:p>
            <a:pPr lvl="2"/>
            <a:r>
              <a:rPr lang="en-US" sz="1400" dirty="0">
                <a:latin typeface="Calibri" panose="020F0502020204030204" pitchFamily="34" charset="0"/>
                <a:ea typeface="Times New Roman" panose="02020603050405020304" pitchFamily="18" charset="0"/>
                <a:cs typeface="Times New Roman" panose="02020603050405020304" pitchFamily="18" charset="0"/>
              </a:rPr>
              <a:t>SMP Health – St. Kateri has added Dr. John Gingerich and Audrey Bercier, PA to its roster of Primary Care Providers. 11/23</a:t>
            </a:r>
          </a:p>
          <a:p>
            <a:pPr lvl="2"/>
            <a:r>
              <a:rPr lang="en-US" sz="1400" dirty="0">
                <a:latin typeface="Calibri" panose="020F0502020204030204" pitchFamily="34" charset="0"/>
                <a:ea typeface="Times New Roman" panose="02020603050405020304" pitchFamily="18" charset="0"/>
                <a:cs typeface="Times New Roman" panose="02020603050405020304" pitchFamily="18" charset="0"/>
              </a:rPr>
              <a:t>SMP Health – St. Kateri experienced a dramatic decrease in utilization in its clinic in 2024, as such Rachelle Fischer, NP will not be replaced. 11/24</a:t>
            </a:r>
          </a:p>
          <a:p>
            <a:pPr marL="0" indent="0">
              <a:buNone/>
            </a:pPr>
            <a:endParaRPr lang="en-US" sz="2200" dirty="0"/>
          </a:p>
          <a:p>
            <a:pPr marL="0" indent="0">
              <a:buNone/>
            </a:pPr>
            <a:r>
              <a:rPr lang="en-US" sz="1900" b="1" dirty="0"/>
              <a:t>Note</a:t>
            </a:r>
            <a:r>
              <a:rPr lang="en-US" sz="1900" dirty="0"/>
              <a:t> that the amount of needs SMP St. Kateri’s will be able to address within one year is limited so those listed are far below the urgency of the needs in the longer timeline. SMP St. Kateri’s will continue to address a broad range of other prioritized community needs, as well as respond to urgent or emerging needs, if they arise.</a:t>
            </a:r>
          </a:p>
        </p:txBody>
      </p:sp>
      <p:sp>
        <p:nvSpPr>
          <p:cNvPr id="4" name="Footer Placeholder 3">
            <a:extLst>
              <a:ext uri="{FF2B5EF4-FFF2-40B4-BE49-F238E27FC236}">
                <a16:creationId xmlns:a16="http://schemas.microsoft.com/office/drawing/2014/main" id="{72ECF221-DEEB-4EB2-9A85-9126CBB67FF3}"/>
              </a:ext>
            </a:extLst>
          </p:cNvPr>
          <p:cNvSpPr>
            <a:spLocks noGrp="1"/>
          </p:cNvSpPr>
          <p:nvPr>
            <p:ph type="ftr" sz="quarter" idx="11"/>
          </p:nvPr>
        </p:nvSpPr>
        <p:spPr/>
        <p:txBody>
          <a:bodyPr/>
          <a:lstStyle/>
          <a:p>
            <a:fld id="{28977951-EA99-4254-A77E-B3461AB18366}" type="slidenum">
              <a:rPr lang="en-US" smtClean="0"/>
              <a:t>2</a:t>
            </a:fld>
            <a:endParaRPr lang="en-US" dirty="0"/>
          </a:p>
        </p:txBody>
      </p:sp>
    </p:spTree>
    <p:extLst>
      <p:ext uri="{BB962C8B-B14F-4D97-AF65-F5344CB8AC3E}">
        <p14:creationId xmlns:p14="http://schemas.microsoft.com/office/powerpoint/2010/main" val="1525697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EDF0A-9B4C-4384-BF22-4ED1DD522DA2}"/>
              </a:ext>
            </a:extLst>
          </p:cNvPr>
          <p:cNvSpPr>
            <a:spLocks noGrp="1"/>
          </p:cNvSpPr>
          <p:nvPr>
            <p:ph type="title"/>
          </p:nvPr>
        </p:nvSpPr>
        <p:spPr/>
        <p:txBody>
          <a:bodyPr>
            <a:noAutofit/>
          </a:bodyPr>
          <a:lstStyle/>
          <a:p>
            <a:r>
              <a:rPr lang="en-US" sz="2800" dirty="0">
                <a:latin typeface="+mn-lt"/>
              </a:rPr>
              <a:t>Summary: Top Two Focus Areas and Needs by Time Frame</a:t>
            </a:r>
          </a:p>
        </p:txBody>
      </p:sp>
      <p:sp>
        <p:nvSpPr>
          <p:cNvPr id="3" name="Content Placeholder 2">
            <a:extLst>
              <a:ext uri="{FF2B5EF4-FFF2-40B4-BE49-F238E27FC236}">
                <a16:creationId xmlns:a16="http://schemas.microsoft.com/office/drawing/2014/main" id="{13BC665F-0803-4A9B-8432-B654BA4EC7EB}"/>
              </a:ext>
            </a:extLst>
          </p:cNvPr>
          <p:cNvSpPr>
            <a:spLocks noGrp="1"/>
          </p:cNvSpPr>
          <p:nvPr>
            <p:ph idx="1"/>
          </p:nvPr>
        </p:nvSpPr>
        <p:spPr>
          <a:xfrm>
            <a:off x="1981200" y="1417638"/>
            <a:ext cx="8458200" cy="4800600"/>
          </a:xfrm>
        </p:spPr>
        <p:txBody>
          <a:bodyPr>
            <a:normAutofit fontScale="77500" lnSpcReduction="20000"/>
          </a:bodyPr>
          <a:lstStyle/>
          <a:p>
            <a:r>
              <a:rPr lang="en-US" sz="2000" b="1" dirty="0"/>
              <a:t>“Two to Three-Year” </a:t>
            </a:r>
            <a:r>
              <a:rPr lang="en-US" sz="2000" b="1" dirty="0">
                <a:solidFill>
                  <a:prstClr val="black"/>
                </a:solidFill>
              </a:rPr>
              <a:t>Impact Expectation – Focus areas include:</a:t>
            </a:r>
          </a:p>
          <a:p>
            <a:pPr lvl="1"/>
            <a:r>
              <a:rPr lang="en-US" sz="1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Increase access to specialty health care providers in the community (e.g., neurologists, endocrinologists) </a:t>
            </a:r>
            <a:r>
              <a:rPr lang="en-US" sz="1800" dirty="0">
                <a:latin typeface="Calibri" panose="020F0502020204030204" pitchFamily="34" charset="0"/>
                <a:cs typeface="Calibri" panose="020F0502020204030204" pitchFamily="34" charset="0"/>
              </a:rPr>
              <a:t>(CHNA Rank: 3)  </a:t>
            </a:r>
          </a:p>
          <a:p>
            <a:pPr lvl="2"/>
            <a:r>
              <a:rPr lang="en-US" sz="1400" dirty="0">
                <a:latin typeface="Calibri" panose="020F0502020204030204" pitchFamily="34" charset="0"/>
                <a:cs typeface="Calibri" panose="020F0502020204030204" pitchFamily="34" charset="0"/>
              </a:rPr>
              <a:t>We are working with the RRHVN to improve access to specialists via contract.</a:t>
            </a:r>
          </a:p>
          <a:p>
            <a:pPr lvl="2"/>
            <a:r>
              <a:rPr lang="en-US" sz="1400" dirty="0">
                <a:solidFill>
                  <a:srgbClr val="FF0000"/>
                </a:solidFill>
                <a:latin typeface="Calibri" panose="020F0502020204030204" pitchFamily="34" charset="0"/>
                <a:cs typeface="Calibri" panose="020F0502020204030204" pitchFamily="34" charset="0"/>
              </a:rPr>
              <a:t>We continue to work with Altru to provide telehealth services for these specialties.  We also have visiting specialists seeing outpatients at St. Kateri .  We are currently working to add a Cardiology Nurse Practitioner to our visiting specialists roster. 11/25</a:t>
            </a:r>
          </a:p>
          <a:p>
            <a:pPr lvl="1"/>
            <a:r>
              <a:rPr lang="en-US" sz="1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Increase the number of prescribing mental health providers (e.g., psychiatrists)</a:t>
            </a:r>
            <a:r>
              <a:rPr lang="en-US" sz="1800" dirty="0">
                <a:latin typeface="Calibri" panose="020F0502020204030204" pitchFamily="34" charset="0"/>
                <a:ea typeface="Times New Roman" panose="02020603050405020304" pitchFamily="18" charset="0"/>
                <a:cs typeface="Times New Roman" panose="02020603050405020304" pitchFamily="18" charset="0"/>
              </a:rPr>
              <a:t> </a:t>
            </a:r>
            <a:r>
              <a:rPr lang="en-US" sz="1800" dirty="0">
                <a:solidFill>
                  <a:srgbClr val="000000"/>
                </a:solidFill>
                <a:latin typeface="Calibri" panose="020F0502020204030204" pitchFamily="34" charset="0"/>
                <a:ea typeface="Calibri" panose="020F0502020204030204" pitchFamily="34" charset="0"/>
              </a:rPr>
              <a:t>(CHNA Rank: 5) </a:t>
            </a:r>
          </a:p>
          <a:p>
            <a:pPr lvl="2"/>
            <a:r>
              <a:rPr lang="en-US" sz="1400" dirty="0">
                <a:latin typeface="Calibri" panose="020F0502020204030204" pitchFamily="34" charset="0"/>
                <a:ea typeface="Calibri" panose="020F0502020204030204" pitchFamily="34" charset="0"/>
                <a:cs typeface="Calibri" panose="020F0502020204030204" pitchFamily="34" charset="0"/>
              </a:rPr>
              <a:t>Psychiatry Network has added a second prescribing provider to its roster seeing patients via telemedicine at St. Kateri Clinic. 11/23</a:t>
            </a:r>
          </a:p>
          <a:p>
            <a:pPr lvl="2"/>
            <a:r>
              <a:rPr lang="en-US" sz="1400" dirty="0">
                <a:latin typeface="Calibri" panose="020F0502020204030204" pitchFamily="34" charset="0"/>
                <a:cs typeface="Calibri" panose="020F0502020204030204" pitchFamily="34" charset="0"/>
              </a:rPr>
              <a:t>Rachelle Fischer, NP has completed prescribing education for pediatric mental health patients</a:t>
            </a:r>
          </a:p>
          <a:p>
            <a:pPr lvl="2"/>
            <a:r>
              <a:rPr lang="en-US" sz="1400" dirty="0">
                <a:latin typeface="Calibri" panose="020F0502020204030204" pitchFamily="34" charset="0"/>
                <a:cs typeface="Calibri" panose="020F0502020204030204" pitchFamily="34" charset="0"/>
              </a:rPr>
              <a:t>Rachelle Fischer, NP has left the practice.  However, Dr. J Mark Gingerich has agreed to prescribe these medications as medically appropriate.  11/24</a:t>
            </a:r>
          </a:p>
          <a:p>
            <a:pPr lvl="2"/>
            <a:r>
              <a:rPr lang="en-US" sz="1400" dirty="0">
                <a:solidFill>
                  <a:srgbClr val="FF0000"/>
                </a:solidFill>
                <a:latin typeface="Calibri" panose="020F0502020204030204" pitchFamily="34" charset="0"/>
                <a:cs typeface="Calibri" panose="020F0502020204030204" pitchFamily="34" charset="0"/>
              </a:rPr>
              <a:t>Dr. Gingerich continues to provide appropriate care to these patients 11/25</a:t>
            </a:r>
          </a:p>
          <a:p>
            <a:r>
              <a:rPr lang="en-US" sz="2000" b="1" dirty="0"/>
              <a:t>“Three Years or longer” Impact Expectation</a:t>
            </a:r>
            <a:r>
              <a:rPr lang="en-US" sz="2000" b="1" dirty="0">
                <a:solidFill>
                  <a:prstClr val="black"/>
                </a:solidFill>
              </a:rPr>
              <a:t> – Focus areas include:</a:t>
            </a:r>
            <a:endParaRPr lang="en-US" sz="2000" b="1" dirty="0"/>
          </a:p>
          <a:p>
            <a:pPr lvl="1"/>
            <a:r>
              <a:rPr lang="en-US" sz="1800" dirty="0">
                <a:latin typeface="Calibri" panose="020F0502020204030204" pitchFamily="34" charset="0"/>
                <a:ea typeface="Times New Roman" panose="02020603050405020304" pitchFamily="18" charset="0"/>
                <a:cs typeface="Times New Roman" panose="02020603050405020304" pitchFamily="18" charset="0"/>
              </a:rPr>
              <a:t>Improve drug and other substance abuse early intervention and prevention services </a:t>
            </a:r>
            <a:r>
              <a:rPr lang="en-US" sz="1800" dirty="0"/>
              <a:t>(</a:t>
            </a:r>
            <a:r>
              <a:rPr lang="en-US" sz="1800" dirty="0">
                <a:latin typeface="Calibri" panose="020F0502020204030204" pitchFamily="34" charset="0"/>
                <a:cs typeface="Calibri" panose="020F0502020204030204" pitchFamily="34" charset="0"/>
              </a:rPr>
              <a:t>CHNA </a:t>
            </a:r>
            <a:r>
              <a:rPr lang="en-US" sz="1800" dirty="0"/>
              <a:t>Rank: 1)</a:t>
            </a:r>
          </a:p>
          <a:p>
            <a:pPr lvl="2"/>
            <a:r>
              <a:rPr lang="en-US" sz="1400" dirty="0"/>
              <a:t>Kali Luecke, PA is beginning to learn to prescribe Medication Assisted Therapy drugs for opioid treatment. 11/23</a:t>
            </a:r>
          </a:p>
          <a:p>
            <a:pPr lvl="2"/>
            <a:r>
              <a:rPr lang="en-US" sz="1400" dirty="0"/>
              <a:t>Kali Luecke, PA continues to provide these services 11/24</a:t>
            </a:r>
          </a:p>
          <a:p>
            <a:pPr marL="914400" lvl="2" indent="0">
              <a:buNone/>
            </a:pPr>
            <a:r>
              <a:rPr lang="en-US" sz="1800" dirty="0">
                <a:latin typeface="Calibri" panose="020F0502020204030204" pitchFamily="34" charset="0"/>
                <a:ea typeface="Times New Roman" panose="02020603050405020304" pitchFamily="18" charset="0"/>
                <a:cs typeface="Times New Roman" panose="02020603050405020304" pitchFamily="18" charset="0"/>
              </a:rPr>
              <a:t>Develop crisis or emergency care programs for mental health </a:t>
            </a:r>
            <a:r>
              <a:rPr lang="en-US" sz="1800" dirty="0"/>
              <a:t>(</a:t>
            </a:r>
            <a:r>
              <a:rPr lang="en-US" sz="1800" dirty="0">
                <a:latin typeface="Calibri" panose="020F0502020204030204" pitchFamily="34" charset="0"/>
                <a:cs typeface="Calibri" panose="020F0502020204030204" pitchFamily="34" charset="0"/>
              </a:rPr>
              <a:t>CHNA </a:t>
            </a:r>
            <a:r>
              <a:rPr lang="en-US" sz="1800" dirty="0"/>
              <a:t>Rank: 4)</a:t>
            </a:r>
            <a:r>
              <a:rPr lang="en-US" sz="1800" dirty="0">
                <a:solidFill>
                  <a:srgbClr val="7030A0"/>
                </a:solidFill>
              </a:rPr>
              <a:t>  St. Kateri will not be able to develop these programs due to lack of resources.</a:t>
            </a:r>
            <a:endParaRPr lang="en-US" sz="1800" dirty="0"/>
          </a:p>
          <a:p>
            <a:pPr marL="0" indent="0">
              <a:buNone/>
            </a:pPr>
            <a:endParaRPr lang="en-US" sz="2200" dirty="0"/>
          </a:p>
          <a:p>
            <a:pPr marL="0" indent="0">
              <a:buNone/>
            </a:pPr>
            <a:r>
              <a:rPr lang="en-US" sz="1900" b="1" dirty="0"/>
              <a:t>Note</a:t>
            </a:r>
            <a:r>
              <a:rPr lang="en-US" sz="1900" dirty="0"/>
              <a:t> that the amount of needs SMP St. Kateri’s will be able to address within one year is limited so those listed are far below the urgency of the needs in the longer timeline. SMP St. Kateri’s will continue to address a broad range of other prioritized community needs, as well as respond to urgent or emerging needs, if they arise.</a:t>
            </a:r>
          </a:p>
        </p:txBody>
      </p:sp>
      <p:sp>
        <p:nvSpPr>
          <p:cNvPr id="4" name="Footer Placeholder 3">
            <a:extLst>
              <a:ext uri="{FF2B5EF4-FFF2-40B4-BE49-F238E27FC236}">
                <a16:creationId xmlns:a16="http://schemas.microsoft.com/office/drawing/2014/main" id="{72ECF221-DEEB-4EB2-9A85-9126CBB67FF3}"/>
              </a:ext>
            </a:extLst>
          </p:cNvPr>
          <p:cNvSpPr>
            <a:spLocks noGrp="1"/>
          </p:cNvSpPr>
          <p:nvPr>
            <p:ph type="ftr" sz="quarter" idx="11"/>
          </p:nvPr>
        </p:nvSpPr>
        <p:spPr/>
        <p:txBody>
          <a:bodyPr/>
          <a:lstStyle/>
          <a:p>
            <a:fld id="{28977951-EA99-4254-A77E-B3461AB18366}" type="slidenum">
              <a:rPr lang="en-US" smtClean="0"/>
              <a:t>3</a:t>
            </a:fld>
            <a:endParaRPr lang="en-US" dirty="0"/>
          </a:p>
        </p:txBody>
      </p:sp>
    </p:spTree>
    <p:extLst>
      <p:ext uri="{BB962C8B-B14F-4D97-AF65-F5344CB8AC3E}">
        <p14:creationId xmlns:p14="http://schemas.microsoft.com/office/powerpoint/2010/main" val="33678653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572</TotalTime>
  <Words>617</Words>
  <Application>Microsoft Office PowerPoint</Application>
  <PresentationFormat>Widescreen</PresentationFormat>
  <Paragraphs>38</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Calisto MT</vt:lpstr>
      <vt:lpstr>Times New Roman</vt:lpstr>
      <vt:lpstr>Office Theme</vt:lpstr>
      <vt:lpstr>Community Health Needs Assessment </vt:lpstr>
      <vt:lpstr>Summary: Top Two Focus Areas and Needs by Time Frame</vt:lpstr>
      <vt:lpstr>Summary: Top Two Focus Areas and Needs by Time Frame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Health Needs Assessment</dc:title>
  <dc:creator>Chris Albertson</dc:creator>
  <cp:lastModifiedBy>Chris Albertson</cp:lastModifiedBy>
  <cp:revision>12</cp:revision>
  <dcterms:created xsi:type="dcterms:W3CDTF">2023-11-13T18:49:07Z</dcterms:created>
  <dcterms:modified xsi:type="dcterms:W3CDTF">2025-12-10T23:47:17Z</dcterms:modified>
</cp:coreProperties>
</file>